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10"/>
  </p:notesMasterIdLst>
  <p:handoutMasterIdLst>
    <p:handoutMasterId r:id="rId11"/>
  </p:handoutMasterIdLst>
  <p:sldIdLst>
    <p:sldId id="503" r:id="rId2"/>
    <p:sldId id="557" r:id="rId3"/>
    <p:sldId id="546" r:id="rId4"/>
    <p:sldId id="530" r:id="rId5"/>
    <p:sldId id="537" r:id="rId6"/>
    <p:sldId id="558" r:id="rId7"/>
    <p:sldId id="559" r:id="rId8"/>
    <p:sldId id="548" r:id="rId9"/>
  </p:sldIdLst>
  <p:sldSz cx="12192000" cy="6858000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Arial" panose="020B0604020202020204" pitchFamily="34" charset="0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Arial" panose="020B0604020202020204" pitchFamily="34" charset="0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Arial" panose="020B0604020202020204" pitchFamily="34" charset="0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Arial" panose="020B0604020202020204" pitchFamily="34" charset="0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0432FF"/>
    <a:srgbClr val="00FA00"/>
    <a:srgbClr val="3399FF"/>
    <a:srgbClr val="FD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7" autoAdjust="0"/>
    <p:restoredTop sz="92738" autoAdjust="0"/>
  </p:normalViewPr>
  <p:slideViewPr>
    <p:cSldViewPr>
      <p:cViewPr varScale="1">
        <p:scale>
          <a:sx n="106" d="100"/>
          <a:sy n="106" d="100"/>
        </p:scale>
        <p:origin x="30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-4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44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7634FFE5-DAE7-4B44-AEA1-EA6D31E9E6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3D4E895A-511B-7849-97BB-B6D357661B5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89092" name="Rectangle 4">
            <a:extLst>
              <a:ext uri="{FF2B5EF4-FFF2-40B4-BE49-F238E27FC236}">
                <a16:creationId xmlns:a16="http://schemas.microsoft.com/office/drawing/2014/main" id="{6613B34D-D024-1D4D-835F-389EA5EC400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35152E20-1B3F-624F-8341-E49C4EB6582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fld id="{725FE5DD-9600-1C4A-A67A-0AA5D75E26B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338E143-C2BD-2A48-B863-8080F0EF1E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CAA6CB7-9150-ED46-928A-443AF7EF990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1037B750-34FF-6542-98CC-2BDCA3865E6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49AA29CC-423D-E244-8C26-42121E71A56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7FC8F29-0453-4147-AEB6-FDE085FD4DB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defTabSz="915988">
              <a:defRPr sz="1200"/>
            </a:lvl1pPr>
          </a:lstStyle>
          <a:p>
            <a:endParaRPr lang="en-US" altLang="zh-TW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3DEC6A74-0AD8-CF44-9C4A-8A1D6CC81F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/>
            </a:lvl1pPr>
          </a:lstStyle>
          <a:p>
            <a:fld id="{BD9C276C-8DA4-0B4E-97B0-4D7C857192F6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>
            <a:extLst>
              <a:ext uri="{FF2B5EF4-FFF2-40B4-BE49-F238E27FC236}">
                <a16:creationId xmlns:a16="http://schemas.microsoft.com/office/drawing/2014/main" id="{E749EED7-3C11-B346-AC8C-3D94C7D42ED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1275" y="9431338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77" tIns="45789" rIns="91577" bIns="45789" anchor="b"/>
          <a:lstStyle>
            <a:lvl1pPr defTabSz="915988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4538" indent="-287338" defTabSz="915988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4588" indent="-228600" defTabSz="915988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3375" indent="-230188" defTabSz="915988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60575" indent="-228600" defTabSz="915988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7775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4975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32175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9375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fld id="{48D143FB-7133-C24D-939B-B060137ED89B}" type="slidenum">
              <a:rPr lang="en-US" altLang="zh-TW" sz="1200"/>
              <a:pPr algn="r" eaLnBrk="1" hangingPunct="1"/>
              <a:t>1</a:t>
            </a:fld>
            <a:endParaRPr lang="en-US" altLang="zh-TW" sz="1200"/>
          </a:p>
        </p:txBody>
      </p:sp>
      <p:sp>
        <p:nvSpPr>
          <p:cNvPr id="265219" name="Rectangle 2">
            <a:extLst>
              <a:ext uri="{FF2B5EF4-FFF2-40B4-BE49-F238E27FC236}">
                <a16:creationId xmlns:a16="http://schemas.microsoft.com/office/drawing/2014/main" id="{2E6B2B4D-63EB-FC4A-A01C-09B6991BE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ln/>
        </p:spPr>
      </p:sp>
      <p:sp>
        <p:nvSpPr>
          <p:cNvPr id="265220" name="Rectangle 3">
            <a:extLst>
              <a:ext uri="{FF2B5EF4-FFF2-40B4-BE49-F238E27FC236}">
                <a16:creationId xmlns:a16="http://schemas.microsoft.com/office/drawing/2014/main" id="{CB11CB3E-94CC-6946-8A21-D79B9F893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tif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34000">
              <a:srgbClr val="3399FF"/>
            </a:gs>
            <a:gs pos="100000">
              <a:schemeClr val="accent5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FEE3EBC-1798-D64F-9EE6-DE67597F5DE6}"/>
              </a:ext>
            </a:extLst>
          </p:cNvPr>
          <p:cNvSpPr/>
          <p:nvPr userDrawn="1"/>
        </p:nvSpPr>
        <p:spPr bwMode="auto">
          <a:xfrm>
            <a:off x="2135560" y="1713599"/>
            <a:ext cx="10056440" cy="3430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49" name="Picture 105" descr="圖片1">
            <a:extLst>
              <a:ext uri="{FF2B5EF4-FFF2-40B4-BE49-F238E27FC236}">
                <a16:creationId xmlns:a16="http://schemas.microsoft.com/office/drawing/2014/main" id="{3717E7C8-0C32-CA4A-8261-1235A88FD8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1" r="15596" b="24275"/>
          <a:stretch>
            <a:fillRect/>
          </a:stretch>
        </p:blipFill>
        <p:spPr bwMode="auto">
          <a:xfrm>
            <a:off x="8616280" y="0"/>
            <a:ext cx="3575720" cy="171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Group 63">
            <a:extLst>
              <a:ext uri="{FF2B5EF4-FFF2-40B4-BE49-F238E27FC236}">
                <a16:creationId xmlns:a16="http://schemas.microsoft.com/office/drawing/2014/main" id="{B2AFB3CB-DD3C-8842-9BE0-165FA1B88F4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216275" y="5775325"/>
            <a:ext cx="1643063" cy="987425"/>
            <a:chOff x="-196" y="3137"/>
            <a:chExt cx="1352" cy="813"/>
          </a:xfrm>
        </p:grpSpPr>
        <p:sp>
          <p:nvSpPr>
            <p:cNvPr id="51" name="Oval 64">
              <a:extLst>
                <a:ext uri="{FF2B5EF4-FFF2-40B4-BE49-F238E27FC236}">
                  <a16:creationId xmlns:a16="http://schemas.microsoft.com/office/drawing/2014/main" id="{AC7C5551-DE02-A54B-BD17-3FE0AFF36F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0" y="3137"/>
              <a:ext cx="136" cy="1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2" name="Oval 65">
              <a:extLst>
                <a:ext uri="{FF2B5EF4-FFF2-40B4-BE49-F238E27FC236}">
                  <a16:creationId xmlns:a16="http://schemas.microsoft.com/office/drawing/2014/main" id="{4767A213-3F6F-3442-BFB8-10B89EA6C4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28" y="3476"/>
              <a:ext cx="128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3" name="Oval 66">
              <a:extLst>
                <a:ext uri="{FF2B5EF4-FFF2-40B4-BE49-F238E27FC236}">
                  <a16:creationId xmlns:a16="http://schemas.microsoft.com/office/drawing/2014/main" id="{9F98C43F-4206-FC4D-A2AE-A7604DDD84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1" y="3627"/>
              <a:ext cx="128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4" name="Oval 67">
              <a:extLst>
                <a:ext uri="{FF2B5EF4-FFF2-40B4-BE49-F238E27FC236}">
                  <a16:creationId xmlns:a16="http://schemas.microsoft.com/office/drawing/2014/main" id="{F38D9470-D516-F443-BB58-A50874F24A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6" y="3859"/>
              <a:ext cx="91" cy="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5" name="Oval 68">
              <a:extLst>
                <a:ext uri="{FF2B5EF4-FFF2-40B4-BE49-F238E27FC236}">
                  <a16:creationId xmlns:a16="http://schemas.microsoft.com/office/drawing/2014/main" id="{B84EA392-512F-9244-BCCC-5B50184564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196" y="3265"/>
              <a:ext cx="90" cy="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6" name="Oval 69">
              <a:extLst>
                <a:ext uri="{FF2B5EF4-FFF2-40B4-BE49-F238E27FC236}">
                  <a16:creationId xmlns:a16="http://schemas.microsoft.com/office/drawing/2014/main" id="{B6FC15FD-C1BB-E94E-BAD7-0BC17366AE4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60" y="3438"/>
              <a:ext cx="182" cy="1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7" name="Line 70">
              <a:extLst>
                <a:ext uri="{FF2B5EF4-FFF2-40B4-BE49-F238E27FC236}">
                  <a16:creationId xmlns:a16="http://schemas.microsoft.com/office/drawing/2014/main" id="{9BC9D928-36B6-1540-BE39-A7DDAB71E31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>
              <a:off x="567" y="3521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71">
              <a:extLst>
                <a:ext uri="{FF2B5EF4-FFF2-40B4-BE49-F238E27FC236}">
                  <a16:creationId xmlns:a16="http://schemas.microsoft.com/office/drawing/2014/main" id="{44E0C6FF-0067-5748-AE21-B5E0D910B1D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>
              <a:off x="-106" y="3310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72">
              <a:extLst>
                <a:ext uri="{FF2B5EF4-FFF2-40B4-BE49-F238E27FC236}">
                  <a16:creationId xmlns:a16="http://schemas.microsoft.com/office/drawing/2014/main" id="{A524F01F-8A39-E342-8957-39AAC2943A7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348" y="3302"/>
              <a:ext cx="227" cy="227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73">
              <a:extLst>
                <a:ext uri="{FF2B5EF4-FFF2-40B4-BE49-F238E27FC236}">
                  <a16:creationId xmlns:a16="http://schemas.microsoft.com/office/drawing/2014/main" id="{588430E6-4233-3D48-A41D-E8865B775F6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>
              <a:off x="340" y="3249"/>
              <a:ext cx="272" cy="27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74">
              <a:extLst>
                <a:ext uri="{FF2B5EF4-FFF2-40B4-BE49-F238E27FC236}">
                  <a16:creationId xmlns:a16="http://schemas.microsoft.com/office/drawing/2014/main" id="{74B970AB-BC06-7E43-AE9A-E8FE3192889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3521"/>
              <a:ext cx="340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75">
              <a:extLst>
                <a:ext uri="{FF2B5EF4-FFF2-40B4-BE49-F238E27FC236}">
                  <a16:creationId xmlns:a16="http://schemas.microsoft.com/office/drawing/2014/main" id="{A23D964D-6525-D64F-8F20-55D347863F8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340" y="3521"/>
              <a:ext cx="0" cy="408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76">
              <a:extLst>
                <a:ext uri="{FF2B5EF4-FFF2-40B4-BE49-F238E27FC236}">
                  <a16:creationId xmlns:a16="http://schemas.microsoft.com/office/drawing/2014/main" id="{B57031B9-3E12-7C48-9CAC-4B3AF85C929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>
              <a:off x="340" y="3686"/>
              <a:ext cx="408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4" name="Picture 107" descr="圖片2">
            <a:extLst>
              <a:ext uri="{FF2B5EF4-FFF2-40B4-BE49-F238E27FC236}">
                <a16:creationId xmlns:a16="http://schemas.microsoft.com/office/drawing/2014/main" id="{BA5F53E9-F5AC-9F40-AD31-5594C4929F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2"/>
          <a:stretch>
            <a:fillRect/>
          </a:stretch>
        </p:blipFill>
        <p:spPr bwMode="auto">
          <a:xfrm>
            <a:off x="0" y="4979988"/>
            <a:ext cx="1843088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08" descr="圖片2">
            <a:extLst>
              <a:ext uri="{FF2B5EF4-FFF2-40B4-BE49-F238E27FC236}">
                <a16:creationId xmlns:a16="http://schemas.microsoft.com/office/drawing/2014/main" id="{8FAD72FA-4A71-F04E-89FC-2BE1A13CEC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86"/>
          <a:stretch>
            <a:fillRect/>
          </a:stretch>
        </p:blipFill>
        <p:spPr bwMode="auto">
          <a:xfrm>
            <a:off x="1044575" y="5940425"/>
            <a:ext cx="19431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Pie 68">
            <a:extLst>
              <a:ext uri="{FF2B5EF4-FFF2-40B4-BE49-F238E27FC236}">
                <a16:creationId xmlns:a16="http://schemas.microsoft.com/office/drawing/2014/main" id="{29557117-3A1A-884D-8B9E-FBD5CCE46C7D}"/>
              </a:ext>
            </a:extLst>
          </p:cNvPr>
          <p:cNvSpPr/>
          <p:nvPr userDrawn="1"/>
        </p:nvSpPr>
        <p:spPr bwMode="auto">
          <a:xfrm>
            <a:off x="432952" y="1713599"/>
            <a:ext cx="3430800" cy="3430801"/>
          </a:xfrm>
          <a:prstGeom prst="pie">
            <a:avLst>
              <a:gd name="adj1" fmla="val 5418760"/>
              <a:gd name="adj2" fmla="val 16200000"/>
            </a:avLst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DBE8F82-9F00-744F-B889-55FAE4ABC0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68" y="1835088"/>
            <a:ext cx="3187823" cy="3187823"/>
          </a:xfrm>
          <a:prstGeom prst="rect">
            <a:avLst/>
          </a:prstGeom>
        </p:spPr>
      </p:pic>
      <p:pic>
        <p:nvPicPr>
          <p:cNvPr id="70" name="Picture 106" descr="圖片1">
            <a:extLst>
              <a:ext uri="{FF2B5EF4-FFF2-40B4-BE49-F238E27FC236}">
                <a16:creationId xmlns:a16="http://schemas.microsoft.com/office/drawing/2014/main" id="{3BF7D8D0-5715-9242-9864-52A8EB2BFF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91" r="21906"/>
          <a:stretch>
            <a:fillRect/>
          </a:stretch>
        </p:blipFill>
        <p:spPr bwMode="auto">
          <a:xfrm>
            <a:off x="9707563" y="5229523"/>
            <a:ext cx="2484437" cy="13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8">
            <a:extLst>
              <a:ext uri="{FF2B5EF4-FFF2-40B4-BE49-F238E27FC236}">
                <a16:creationId xmlns:a16="http://schemas.microsoft.com/office/drawing/2014/main" id="{5B7D8B14-77CA-384F-A37D-1B7783E1DB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284" y="3789040"/>
            <a:ext cx="2622993" cy="132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itle 72">
            <a:extLst>
              <a:ext uri="{FF2B5EF4-FFF2-40B4-BE49-F238E27FC236}">
                <a16:creationId xmlns:a16="http://schemas.microsoft.com/office/drawing/2014/main" id="{F446E0A6-69FA-3A48-8A3E-BDCB98D52E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36006" y="2048003"/>
            <a:ext cx="7892641" cy="1741037"/>
          </a:xfrm>
        </p:spPr>
        <p:txBody>
          <a:bodyPr anchor="b"/>
          <a:lstStyle>
            <a:lvl1pPr algn="ctr">
              <a:defRPr sz="36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title </a:t>
            </a:r>
            <a:r>
              <a:rPr lang="en-US" dirty="0" err="1"/>
              <a:t>styleMaster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9658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AE11F3EF-A6CF-EB44-81DA-FA57ABCB40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527051" y="6237288"/>
            <a:ext cx="796921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M.-S. Chen</a:t>
            </a:r>
            <a:endParaRPr lang="en-US" altLang="zh-TW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768B9B7-8C92-DF42-BAC5-10DEA1A77D0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8E4545-A5A7-C14E-B7E3-B94A4AA2757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063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14317" y="188913"/>
            <a:ext cx="2664883" cy="5859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9669" y="188913"/>
            <a:ext cx="7791451" cy="5859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8B687D4-FF63-4A45-AE68-C9664AF581D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527051" y="6237288"/>
            <a:ext cx="796921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M.-S. Chen</a:t>
            </a:r>
            <a:endParaRPr lang="en-US" altLang="zh-TW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862E639-9CF7-2340-9B63-5FC01BD194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D3A8F5-4876-0E4D-AE2D-D40C648AB04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629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8" y="188913"/>
            <a:ext cx="10206567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1628775"/>
            <a:ext cx="5181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8775"/>
            <a:ext cx="51816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810ADC4-5913-B748-921A-7752E23F40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527051" y="6237288"/>
            <a:ext cx="796921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M.-S. Chen</a:t>
            </a:r>
            <a:endParaRPr lang="en-US" altLang="zh-TW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AEF423F-4F9D-854E-AC7F-DBDEB90B2FB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D75C0-8EA1-2E4B-9555-23CCF961F7B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994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6" y="1363625"/>
            <a:ext cx="10566400" cy="4419600"/>
          </a:xfr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62937"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62976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420164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77353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BEEA3F1-420B-0D4B-A091-9BE5A34A85A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2BDF8A-2833-4F47-B3CF-4D98AFD555D3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9C4974DE-1684-4349-827D-39BA302DD9C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1372" y="6335712"/>
            <a:ext cx="8544949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March 6, 2020 | Kai-Chun Liu, Bio-ASP Lab | Wearable Computing for Healthcare</a:t>
            </a:r>
          </a:p>
        </p:txBody>
      </p:sp>
    </p:spTree>
    <p:extLst>
      <p:ext uri="{BB962C8B-B14F-4D97-AF65-F5344CB8AC3E}">
        <p14:creationId xmlns:p14="http://schemas.microsoft.com/office/powerpoint/2010/main" val="373799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D3E420C-9A45-8B41-9467-8F5331393E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527051" y="6237288"/>
            <a:ext cx="796921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M.-S. Chen</a:t>
            </a:r>
            <a:endParaRPr lang="en-US" altLang="zh-TW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46FAA69-BEDF-5143-B142-DF679A5511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BB81BF-232E-D740-BC02-C99C29CC573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627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28775"/>
            <a:ext cx="5181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28775"/>
            <a:ext cx="5181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0502EFA8-BE83-5145-83E2-77779C117E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527051" y="6237288"/>
            <a:ext cx="796921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M.-S. Chen</a:t>
            </a:r>
            <a:endParaRPr lang="en-US" altLang="zh-TW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A83403D-10CC-2947-A292-DB7EB0AF0D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00E416-C797-E04C-B1F7-F5E1D519C1B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018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A008B481-9F06-4745-95CD-2B0034B049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527051" y="6237288"/>
            <a:ext cx="796921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M.-S. Chen</a:t>
            </a:r>
            <a:endParaRPr lang="en-US" altLang="zh-TW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A2034F5-69CE-8C4D-BBCB-D945E622C8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10EE61-6FF8-9B4E-8A18-8238D7734FA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81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8A364CD7-E0A9-F340-9BCB-EFA498461C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527051" y="6237288"/>
            <a:ext cx="796921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M.-S. Chen</a:t>
            </a:r>
            <a:endParaRPr lang="en-US" altLang="zh-TW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47E110E5-A7B2-7F4C-926B-C53A45C7F5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A439C6-5D92-0449-AC60-B4FFFDA32F0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1174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B4EB89D0-12EA-0842-8790-F8D8CEFB2C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527051" y="6237288"/>
            <a:ext cx="796921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M.-S. Chen</a:t>
            </a:r>
            <a:endParaRPr lang="en-US" altLang="zh-TW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A7833EB-5462-E343-8806-241D914FFA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934306-91C5-3546-941E-065EE55661E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3754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2A957709-2486-7442-8E6E-D9FAD3A44B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527051" y="6237288"/>
            <a:ext cx="796921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M.-S. Chen</a:t>
            </a:r>
            <a:endParaRPr lang="en-US" altLang="zh-TW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2D82735-17E2-214F-9062-B288A2BFF6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6472A0-EF18-ED41-9626-C32440973CC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960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1217B69D-D8D1-2A4B-B84F-C3902FCF414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527051" y="6237288"/>
            <a:ext cx="796921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M.-S. Chen</a:t>
            </a:r>
            <a:endParaRPr lang="en-US" altLang="zh-TW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77B3F46-3697-A14A-9E07-0834E2D8A69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58FBD-9DF0-734A-B87B-3D218A8D64E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767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AutoShape 2">
            <a:extLst>
              <a:ext uri="{FF2B5EF4-FFF2-40B4-BE49-F238E27FC236}">
                <a16:creationId xmlns:a16="http://schemas.microsoft.com/office/drawing/2014/main" id="{B68580A3-AB3D-484D-A5AB-E70EDD0E2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523875"/>
            <a:ext cx="11074400" cy="5568950"/>
          </a:xfrm>
          <a:prstGeom prst="roundRect">
            <a:avLst>
              <a:gd name="adj" fmla="val 13727"/>
            </a:avLst>
          </a:prstGeom>
          <a:noFill/>
          <a:ln w="508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0" lang="en-US" sz="2400">
              <a:latin typeface="Times New Roman" pitchFamily="18" charset="0"/>
              <a:cs typeface="+mn-cs"/>
            </a:endParaRPr>
          </a:p>
        </p:txBody>
      </p:sp>
      <p:sp>
        <p:nvSpPr>
          <p:cNvPr id="335875" name="AutoShape 3">
            <a:extLst>
              <a:ext uri="{FF2B5EF4-FFF2-40B4-BE49-F238E27FC236}">
                <a16:creationId xmlns:a16="http://schemas.microsoft.com/office/drawing/2014/main" id="{B19FE799-DE30-1742-AE23-A1F3F5AA187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0" y="115888"/>
            <a:ext cx="11379200" cy="1187450"/>
          </a:xfrm>
          <a:custGeom>
            <a:avLst/>
            <a:gdLst>
              <a:gd name="T0" fmla="*/ 0 w 7187"/>
              <a:gd name="T1" fmla="*/ 0 h 1000"/>
              <a:gd name="T2" fmla="*/ 6686 w 7187"/>
              <a:gd name="T3" fmla="*/ 0 h 1000"/>
              <a:gd name="T4" fmla="*/ 7187 w 7187"/>
              <a:gd name="T5" fmla="*/ 500 h 1000"/>
              <a:gd name="T6" fmla="*/ 6687 w 7187"/>
              <a:gd name="T7" fmla="*/ 1000 h 1000"/>
              <a:gd name="T8" fmla="*/ 0 w 7187"/>
              <a:gd name="T9" fmla="*/ 1000 h 1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87"/>
              <a:gd name="T16" fmla="*/ 0 h 1000"/>
              <a:gd name="T17" fmla="*/ 3594 w 7187"/>
              <a:gd name="T18" fmla="*/ 1000 h 1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87" h="1000">
                <a:moveTo>
                  <a:pt x="0" y="0"/>
                </a:moveTo>
                <a:lnTo>
                  <a:pt x="6686" y="0"/>
                </a:lnTo>
                <a:cubicBezTo>
                  <a:pt x="6963" y="0"/>
                  <a:pt x="7187" y="223"/>
                  <a:pt x="7187" y="500"/>
                </a:cubicBezTo>
                <a:cubicBezTo>
                  <a:pt x="7187" y="776"/>
                  <a:pt x="6963" y="999"/>
                  <a:pt x="6687" y="1000"/>
                </a:cubicBezTo>
                <a:lnTo>
                  <a:pt x="0" y="1000"/>
                </a:lnTo>
                <a:close/>
              </a:path>
            </a:pathLst>
          </a:custGeom>
          <a:gradFill rotWithShape="1">
            <a:gsLst>
              <a:gs pos="0">
                <a:srgbClr val="3399FF"/>
              </a:gs>
              <a:gs pos="100000">
                <a:srgbClr val="0066FF"/>
              </a:gs>
            </a:gsLst>
            <a:lin ang="5400000" scaled="1"/>
          </a:gradFill>
          <a:ln>
            <a:noFill/>
          </a:ln>
        </p:spPr>
        <p:txBody>
          <a:bodyPr/>
          <a:lstStyle/>
          <a:p>
            <a:pPr>
              <a:defRPr/>
            </a:pPr>
            <a:endParaRPr kumimoji="0" lang="en-US" sz="2400">
              <a:latin typeface="Times New Roman" pitchFamily="18" charset="0"/>
              <a:cs typeface="+mn-cs"/>
            </a:endParaRPr>
          </a:p>
        </p:txBody>
      </p:sp>
      <p:sp>
        <p:nvSpPr>
          <p:cNvPr id="335876" name="Line 4">
            <a:extLst>
              <a:ext uri="{FF2B5EF4-FFF2-40B4-BE49-F238E27FC236}">
                <a16:creationId xmlns:a16="http://schemas.microsoft.com/office/drawing/2014/main" id="{A5E3CDF4-0B32-5645-8182-7499043E250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92213"/>
            <a:ext cx="107696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+mn-cs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7279608-C6FD-F84F-9ECB-E0D1F978DE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678" y="188913"/>
            <a:ext cx="1020656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F6DA7F8-910E-7447-A188-411C0B5C9B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79376" y="1363625"/>
            <a:ext cx="10566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5880" name="Rectangle 8">
            <a:extLst>
              <a:ext uri="{FF2B5EF4-FFF2-40B4-BE49-F238E27FC236}">
                <a16:creationId xmlns:a16="http://schemas.microsoft.com/office/drawing/2014/main" id="{95E86B57-B780-014E-B127-CF246CD0B8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01353" y="6408738"/>
            <a:ext cx="1151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666C7D88-EF7A-7644-A17C-2656B011271B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8582032-FD1F-6C47-884B-C3700F7AE29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1381" y="6335712"/>
            <a:ext cx="825675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March 17, 2020 | Kai-Chun Liu, Bio-ASP Lab | Wearable Computing for Healthcare</a:t>
            </a:r>
          </a:p>
        </p:txBody>
      </p:sp>
      <p:pic>
        <p:nvPicPr>
          <p:cNvPr id="14" name="Picture 10" descr="圖片1">
            <a:extLst>
              <a:ext uri="{FF2B5EF4-FFF2-40B4-BE49-F238E27FC236}">
                <a16:creationId xmlns:a16="http://schemas.microsoft.com/office/drawing/2014/main" id="{F2CDFC20-DB4A-C645-81BD-C7BEB958D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1" t="-7692" b="275"/>
          <a:stretch>
            <a:fillRect/>
          </a:stretch>
        </p:blipFill>
        <p:spPr bwMode="auto">
          <a:xfrm>
            <a:off x="10565882" y="6092825"/>
            <a:ext cx="720725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8">
            <a:extLst>
              <a:ext uri="{FF2B5EF4-FFF2-40B4-BE49-F238E27FC236}">
                <a16:creationId xmlns:a16="http://schemas.microsoft.com/office/drawing/2014/main" id="{318C2E67-9E9C-AC4F-9EAA-C0DD66062F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532" y="6181725"/>
            <a:ext cx="1299059" cy="65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3" r:id="rId2"/>
    <p:sldLayoutId id="2147483722" r:id="rId3"/>
    <p:sldLayoutId id="2147483721" r:id="rId4"/>
    <p:sldLayoutId id="2147483720" r:id="rId5"/>
    <p:sldLayoutId id="2147483719" r:id="rId6"/>
    <p:sldLayoutId id="2147483718" r:id="rId7"/>
    <p:sldLayoutId id="2147483717" r:id="rId8"/>
    <p:sldLayoutId id="2147483716" r:id="rId9"/>
    <p:sldLayoutId id="2147483715" r:id="rId10"/>
    <p:sldLayoutId id="2147483714" r:id="rId11"/>
    <p:sldLayoutId id="2147483713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anose="02020603050405020304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anose="02020603050405020304" pitchFamily="18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anose="02020603050405020304" pitchFamily="18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anose="02020603050405020304" pitchFamily="18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anose="02020603050405020304" pitchFamily="18" charset="0"/>
          <a:ea typeface="新細明體" pitchFamily="18" charset="-120"/>
        </a:defRPr>
      </a:lvl5pPr>
      <a:lvl6pPr marL="457189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6pPr>
      <a:lvl7pPr marL="914377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7pPr>
      <a:lvl8pPr marL="1371566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8pPr>
      <a:lvl9pPr marL="1828754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Font typeface="Wingdings" pitchFamily="2" charset="2"/>
        <a:buChar char="l"/>
        <a:defRPr kumimoji="1" sz="3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Ø"/>
        <a:defRPr kumimoji="1" sz="2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u"/>
        <a:defRPr kumimoji="1" sz="2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p"/>
        <a:defRPr kumimoji="1"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Arial" panose="020B0604020202020204" pitchFamily="34" charset="0"/>
        <a:buChar char="»"/>
        <a:defRPr kumimoji="1"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emf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tiff"/><Relationship Id="rId4" Type="http://schemas.openxmlformats.org/officeDocument/2006/relationships/image" Target="../media/image10.png"/><Relationship Id="rId9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mailto:t22302856@citi.sinica.edu.t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4">
            <a:extLst>
              <a:ext uri="{FF2B5EF4-FFF2-40B4-BE49-F238E27FC236}">
                <a16:creationId xmlns:a16="http://schemas.microsoft.com/office/drawing/2014/main" id="{54AA50C4-21B1-A54B-B310-43EAC834D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776" y="2636928"/>
            <a:ext cx="79208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3600" b="1" dirty="0">
                <a:solidFill>
                  <a:srgbClr val="990000"/>
                </a:solidFill>
                <a:latin typeface="Times New Roman" panose="02020603050405020304" pitchFamily="18" charset="0"/>
              </a:rPr>
              <a:t>Wearable Computing for  Healthcare Applications</a:t>
            </a:r>
          </a:p>
        </p:txBody>
      </p:sp>
      <p:sp>
        <p:nvSpPr>
          <p:cNvPr id="264195" name="Rectangle 5">
            <a:extLst>
              <a:ext uri="{FF2B5EF4-FFF2-40B4-BE49-F238E27FC236}">
                <a16:creationId xmlns:a16="http://schemas.microsoft.com/office/drawing/2014/main" id="{2017F313-9EE7-2E49-858B-33DC38DB8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776" y="4000516"/>
            <a:ext cx="76328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</a:rPr>
              <a:t>Kai-Chun Liu</a:t>
            </a:r>
          </a:p>
          <a:p>
            <a:pPr eaLnBrk="1" hangingPunct="1"/>
            <a:r>
              <a:rPr lang="en-US" altLang="zh-TW" b="1" dirty="0">
                <a:latin typeface="Times New Roman" panose="02020603050405020304" pitchFamily="18" charset="0"/>
              </a:rPr>
              <a:t>April 8, 2020</a:t>
            </a:r>
          </a:p>
        </p:txBody>
      </p:sp>
      <p:sp>
        <p:nvSpPr>
          <p:cNvPr id="264196" name="Text Box 6">
            <a:extLst>
              <a:ext uri="{FF2B5EF4-FFF2-40B4-BE49-F238E27FC236}">
                <a16:creationId xmlns:a16="http://schemas.microsoft.com/office/drawing/2014/main" id="{99735BB7-5763-7047-9E9F-A2BD20B7F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277" y="5873764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en-US" altLang="zh-TW">
              <a:solidFill>
                <a:srgbClr val="FFFF00"/>
              </a:solidFill>
            </a:endParaRPr>
          </a:p>
          <a:p>
            <a:pPr eaLnBrk="1" hangingPunct="1"/>
            <a:endParaRPr lang="en-US" altLang="zh-TW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advTm="20519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B1DD-8879-2D4C-B3FE-80ACF1DB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7D810-DC24-1646-B6F5-C63F831EC7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BDF8A-2833-4F47-B3CF-4D98AFD555D3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2A58-0D13-BA49-B33A-5BC91A3C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/>
              <a:t>April 8, 2020 | Kai-Chun Liu, Bio-ASP Lab | Wearable Computing for Healthcare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9AB1594-D325-8E4C-BA8F-19B4261B2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372" y="1363663"/>
            <a:ext cx="767450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6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56C0E-6A19-AF47-8D80-4122C5F3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1E03-2EE2-8F42-B646-CBA661AAC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proposed fall detection algorithm </a:t>
            </a:r>
            <a:r>
              <a:rPr lang="en-US" sz="2000" dirty="0"/>
              <a:t>(Hsieh </a:t>
            </a:r>
            <a:r>
              <a:rPr lang="en-US" sz="2000" i="1" dirty="0"/>
              <a:t>et al.</a:t>
            </a:r>
            <a:r>
              <a:rPr lang="en-US" sz="2000" dirty="0"/>
              <a:t>, 2019)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26A05-5DBA-8544-9620-D922D9406B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BDF8A-2833-4F47-B3CF-4D98AFD555D3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724E4-51D1-4343-8697-43E3E5196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/>
              <a:t>April 8, 2020 | Kai-Chun Liu, Bio-ASP Lab | Wearable Computing for Healthcare</a:t>
            </a:r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BE1D2EF4-31AB-BB44-84A3-2803E9EC4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1" r="19997" b="7154"/>
          <a:stretch/>
        </p:blipFill>
        <p:spPr bwMode="auto">
          <a:xfrm>
            <a:off x="8135433" y="1892499"/>
            <a:ext cx="2929119" cy="405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11">
            <a:extLst>
              <a:ext uri="{FF2B5EF4-FFF2-40B4-BE49-F238E27FC236}">
                <a16:creationId xmlns:a16="http://schemas.microsoft.com/office/drawing/2014/main" id="{0AFE5B8D-4328-BA4A-8A48-F8E7E59D4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" t="109" b="15815"/>
          <a:stretch/>
        </p:blipFill>
        <p:spPr>
          <a:xfrm>
            <a:off x="5302559" y="2362231"/>
            <a:ext cx="2736304" cy="1334267"/>
          </a:xfrm>
          <a:prstGeom prst="rect">
            <a:avLst/>
          </a:prstGeom>
        </p:spPr>
      </p:pic>
      <p:pic>
        <p:nvPicPr>
          <p:cNvPr id="8" name="圖片 32">
            <a:extLst>
              <a:ext uri="{FF2B5EF4-FFF2-40B4-BE49-F238E27FC236}">
                <a16:creationId xmlns:a16="http://schemas.microsoft.com/office/drawing/2014/main" id="{813BBD2C-F613-5E46-81F3-3FCED653C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7" r="58911"/>
          <a:stretch/>
        </p:blipFill>
        <p:spPr>
          <a:xfrm>
            <a:off x="2666800" y="2088385"/>
            <a:ext cx="2299584" cy="3696039"/>
          </a:xfrm>
          <a:prstGeom prst="rect">
            <a:avLst/>
          </a:prstGeom>
        </p:spPr>
      </p:pic>
      <p:pic>
        <p:nvPicPr>
          <p:cNvPr id="9" name="圖片 10">
            <a:extLst>
              <a:ext uri="{FF2B5EF4-FFF2-40B4-BE49-F238E27FC236}">
                <a16:creationId xmlns:a16="http://schemas.microsoft.com/office/drawing/2014/main" id="{CB45BFE1-0A8D-D548-8E51-54FA3100C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" r="6158"/>
          <a:stretch>
            <a:fillRect/>
          </a:stretch>
        </p:blipFill>
        <p:spPr bwMode="auto">
          <a:xfrm>
            <a:off x="5062953" y="3972742"/>
            <a:ext cx="2975910" cy="182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EF841-D6EE-6641-AF0D-ADE06A3A884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B05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30678" y="2376298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D09F8F-998E-1745-8F47-915A294D3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678" y="3395417"/>
            <a:ext cx="720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78604-6A84-9548-ADB9-15983165D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2393" y="2373900"/>
            <a:ext cx="720000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D09FBD-A9C8-1447-A4B0-43281C665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2393" y="3395417"/>
            <a:ext cx="720000" cy="7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9A8936-D677-D741-B074-06EC127F05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2393" y="4553446"/>
            <a:ext cx="720000" cy="7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8FD07-18C5-8C45-84D8-A3A528333BB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21" r="37303"/>
          <a:stretch/>
        </p:blipFill>
        <p:spPr>
          <a:xfrm>
            <a:off x="1211954" y="4414536"/>
            <a:ext cx="557449" cy="85891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D8FA96-5018-0046-B3AF-F5F0CBDA2060}"/>
              </a:ext>
            </a:extLst>
          </p:cNvPr>
          <p:cNvSpPr/>
          <p:nvPr/>
        </p:nvSpPr>
        <p:spPr bwMode="auto">
          <a:xfrm>
            <a:off x="8152382" y="2851155"/>
            <a:ext cx="2880320" cy="3095727"/>
          </a:xfrm>
          <a:prstGeom prst="rect">
            <a:avLst/>
          </a:prstGeom>
          <a:solidFill>
            <a:schemeClr val="bg1"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914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22"/>
    </mc:Choice>
    <mc:Fallback xmlns="">
      <p:transition spd="slow" advTm="8082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F1399-DE72-1349-BB5F-8D8C86CF5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7AD72-C7D7-9641-8956-4EFC4645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proposed fall detection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66EE0-5FA9-8C47-83CD-47DE8AB395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BDF8A-2833-4F47-B3CF-4D98AFD555D3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2B9CF-53FE-D549-A238-BD96ECDBB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/>
              <a:t>April 8, 2020 | Kai-Chun Liu, Bio-ASP Lab | Wearable Computing for Healthcare</a:t>
            </a:r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3716BD19-3429-184E-8A21-D71452A77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1" r="19997" b="7154"/>
          <a:stretch/>
        </p:blipFill>
        <p:spPr bwMode="auto">
          <a:xfrm>
            <a:off x="8435738" y="1655800"/>
            <a:ext cx="2929119" cy="405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D27E857-9D2A-EA46-A492-D0A8C61C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78" y="2005593"/>
            <a:ext cx="3341144" cy="2001485"/>
          </a:xfrm>
          <a:prstGeom prst="rect">
            <a:avLst/>
          </a:prstGeom>
        </p:spPr>
      </p:pic>
      <p:pic>
        <p:nvPicPr>
          <p:cNvPr id="8" name="圖片 9">
            <a:extLst>
              <a:ext uri="{FF2B5EF4-FFF2-40B4-BE49-F238E27FC236}">
                <a16:creationId xmlns:a16="http://schemas.microsoft.com/office/drawing/2014/main" id="{0EAA9808-5667-B145-B597-D827CB67D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22" y="2005593"/>
            <a:ext cx="3567475" cy="2074875"/>
          </a:xfrm>
          <a:prstGeom prst="rect">
            <a:avLst/>
          </a:prstGeom>
        </p:spPr>
      </p:pic>
      <p:pic>
        <p:nvPicPr>
          <p:cNvPr id="9" name="圖片 10">
            <a:extLst>
              <a:ext uri="{FF2B5EF4-FFF2-40B4-BE49-F238E27FC236}">
                <a16:creationId xmlns:a16="http://schemas.microsoft.com/office/drawing/2014/main" id="{F2F00BFB-723F-D946-A988-83595B744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86" y="4008764"/>
            <a:ext cx="3384375" cy="1994932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AC36968-870B-CB43-93BA-C1D1B2526A9B}"/>
              </a:ext>
            </a:extLst>
          </p:cNvPr>
          <p:cNvSpPr txBox="1">
            <a:spLocks/>
          </p:cNvSpPr>
          <p:nvPr/>
        </p:nvSpPr>
        <p:spPr bwMode="auto">
          <a:xfrm>
            <a:off x="4060822" y="4327813"/>
            <a:ext cx="5371294" cy="101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62937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6297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FF"/>
              </a:buClr>
              <a:buFont typeface="Wingdings" pitchFamily="2" charset="2"/>
              <a:buChar char="u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2016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p"/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7735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panose="020B0604020202020204" pitchFamily="34" charset="0"/>
              <a:buChar char="»"/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537" indent="-228594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kern="0" dirty="0"/>
              <a:t>Detection performance</a:t>
            </a:r>
          </a:p>
          <a:p>
            <a:pPr lvl="2"/>
            <a:r>
              <a:rPr lang="en-US" kern="0" dirty="0"/>
              <a:t>99.3% accuracy</a:t>
            </a:r>
          </a:p>
        </p:txBody>
      </p:sp>
    </p:spTree>
    <p:extLst>
      <p:ext uri="{BB962C8B-B14F-4D97-AF65-F5344CB8AC3E}">
        <p14:creationId xmlns:p14="http://schemas.microsoft.com/office/powerpoint/2010/main" val="23670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04"/>
    </mc:Choice>
    <mc:Fallback xmlns="">
      <p:transition spd="slow" advTm="11860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1">
            <a:extLst>
              <a:ext uri="{FF2B5EF4-FFF2-40B4-BE49-F238E27FC236}">
                <a16:creationId xmlns:a16="http://schemas.microsoft.com/office/drawing/2014/main" id="{B82CD814-A84A-A743-AEDA-79EAED6B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035" y="3969806"/>
            <a:ext cx="5155852" cy="2169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5E77A-8DDD-EA4A-B98B-F60222A7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/>
              <a:t>Rehabilitation Exercise Assessment for Knee Osteoarthritis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D8424-55FC-224A-B371-D84A50EAC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Architecture </a:t>
            </a:r>
            <a:r>
              <a:rPr lang="en-US" sz="2000" dirty="0"/>
              <a:t>(Chen </a:t>
            </a:r>
            <a:r>
              <a:rPr lang="en-US" sz="2000" i="1" dirty="0"/>
              <a:t>et al.</a:t>
            </a:r>
            <a:r>
              <a:rPr lang="en-US" sz="2000" dirty="0"/>
              <a:t>, 2015)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3CE42-D514-1944-B6F7-89AEE2705F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BDF8A-2833-4F47-B3CF-4D98AFD555D3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6E8C0-AFA5-5941-9473-E130EB457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/>
              <a:t>April 8, 2020 | Kai-Chun Liu, Bio-ASP Lab | Wearable Computing for Healthcare</a:t>
            </a:r>
          </a:p>
        </p:txBody>
      </p:sp>
      <p:pic>
        <p:nvPicPr>
          <p:cNvPr id="6" name="圖片 2">
            <a:extLst>
              <a:ext uri="{FF2B5EF4-FFF2-40B4-BE49-F238E27FC236}">
                <a16:creationId xmlns:a16="http://schemas.microsoft.com/office/drawing/2014/main" id="{808780CE-B774-A743-AF3B-857DE0BB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16831"/>
            <a:ext cx="5112686" cy="1975917"/>
          </a:xfrm>
          <a:prstGeom prst="rect">
            <a:avLst/>
          </a:prstGeom>
        </p:spPr>
      </p:pic>
      <p:pic>
        <p:nvPicPr>
          <p:cNvPr id="7" name="圖片 3">
            <a:extLst>
              <a:ext uri="{FF2B5EF4-FFF2-40B4-BE49-F238E27FC236}">
                <a16:creationId xmlns:a16="http://schemas.microsoft.com/office/drawing/2014/main" id="{9D692AF1-2060-E644-8978-147EBD649E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63"/>
          <a:stretch/>
        </p:blipFill>
        <p:spPr>
          <a:xfrm>
            <a:off x="6420093" y="1955360"/>
            <a:ext cx="2865654" cy="17541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B41F92-2150-4B4D-A571-AA05BC5304AD}"/>
              </a:ext>
            </a:extLst>
          </p:cNvPr>
          <p:cNvSpPr/>
          <p:nvPr/>
        </p:nvSpPr>
        <p:spPr>
          <a:xfrm>
            <a:off x="6384032" y="1432140"/>
            <a:ext cx="2789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91" lvl="0" indent="-342891" eaLnBrk="0" hangingPunct="0">
              <a:spcBef>
                <a:spcPct val="20000"/>
              </a:spcBef>
              <a:buClr>
                <a:srgbClr val="0066FF"/>
              </a:buClr>
              <a:buFont typeface="Wingdings" pitchFamily="2" charset="2"/>
              <a:buChar char="l"/>
            </a:pP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FBC9A-F75D-0E49-B91C-B53E40187CC9}"/>
              </a:ext>
            </a:extLst>
          </p:cNvPr>
          <p:cNvSpPr/>
          <p:nvPr/>
        </p:nvSpPr>
        <p:spPr>
          <a:xfrm>
            <a:off x="570151" y="4715838"/>
            <a:ext cx="27895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lvl="0" indent="-342891" eaLnBrk="0" hangingPunct="0">
              <a:spcBef>
                <a:spcPct val="20000"/>
              </a:spcBef>
              <a:buClr>
                <a:srgbClr val="0066FF"/>
              </a:buClr>
              <a:buFont typeface="Wingdings" pitchFamily="2" charset="2"/>
              <a:buChar char="l"/>
            </a:pP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Exercise Type Classifier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B29B81-802B-6845-ACD8-3520C1CBC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537" y="1837694"/>
            <a:ext cx="2215132" cy="18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8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87C7-C981-2944-8EAB-7B990375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Outcome Measurement for Perioperative Total Knee Arthroplasty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CF9E-A6C1-0947-BE56-E1FAF2E3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 of the Knee </a:t>
            </a:r>
            <a:r>
              <a:rPr lang="en-US" sz="2000" dirty="0"/>
              <a:t>(Chiang </a:t>
            </a:r>
            <a:r>
              <a:rPr lang="en-US" sz="2000" i="1" dirty="0"/>
              <a:t>et al.</a:t>
            </a:r>
            <a:r>
              <a:rPr lang="en-US" sz="2000" dirty="0"/>
              <a:t>, 2017)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A7496-0E52-2C4A-8D0E-8CCA39EC3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BDF8A-2833-4F47-B3CF-4D98AFD555D3}" type="slidenum">
              <a:rPr lang="en-US" altLang="zh-TW" smtClean="0"/>
              <a:pPr/>
              <a:t>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3EC67-12E9-2345-AE10-F1E39A387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/>
              <a:t>April 8, 2020 | Kai-Chun Liu, Bio-ASP Lab | Wearable Computing for Healthcare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9A334F-D3C5-C24B-AAB3-923788409C73}"/>
              </a:ext>
            </a:extLst>
          </p:cNvPr>
          <p:cNvSpPr txBox="1">
            <a:spLocks/>
          </p:cNvSpPr>
          <p:nvPr/>
        </p:nvSpPr>
        <p:spPr bwMode="auto">
          <a:xfrm>
            <a:off x="6350733" y="1363625"/>
            <a:ext cx="5775162" cy="506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562937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62976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FF"/>
              </a:buClr>
              <a:buFont typeface="Wingdings" pitchFamily="2" charset="2"/>
              <a:buChar char="u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420164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p"/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77353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panose="020B0604020202020204" pitchFamily="34" charset="0"/>
              <a:buChar char="»"/>
              <a:defRPr kumimoji="1" sz="18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537" indent="-228594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Timed-Up-and-Go Test </a:t>
            </a:r>
            <a:r>
              <a:rPr lang="en-US" sz="1800" dirty="0"/>
              <a:t>(Hsieh </a:t>
            </a:r>
            <a:r>
              <a:rPr lang="en-US" sz="1800" i="1" dirty="0"/>
              <a:t>et al.</a:t>
            </a:r>
            <a:r>
              <a:rPr lang="en-US" sz="1800" dirty="0"/>
              <a:t>, 2019)</a:t>
            </a:r>
            <a:endParaRPr lang="en-US" dirty="0"/>
          </a:p>
          <a:p>
            <a:endParaRPr lang="en-US" kern="0" dirty="0"/>
          </a:p>
        </p:txBody>
      </p:sp>
      <p:pic>
        <p:nvPicPr>
          <p:cNvPr id="7" name="圖片 5">
            <a:extLst>
              <a:ext uri="{FF2B5EF4-FFF2-40B4-BE49-F238E27FC236}">
                <a16:creationId xmlns:a16="http://schemas.microsoft.com/office/drawing/2014/main" id="{BE168432-C28A-2940-BF8A-BDA5A9F78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2" t="6652" r="14294"/>
          <a:stretch/>
        </p:blipFill>
        <p:spPr>
          <a:xfrm>
            <a:off x="3345980" y="1919627"/>
            <a:ext cx="3219397" cy="2260416"/>
          </a:xfrm>
          <a:prstGeom prst="rect">
            <a:avLst/>
          </a:prstGeom>
        </p:spPr>
      </p:pic>
      <p:pic>
        <p:nvPicPr>
          <p:cNvPr id="8" name="圖片 1">
            <a:extLst>
              <a:ext uri="{FF2B5EF4-FFF2-40B4-BE49-F238E27FC236}">
                <a16:creationId xmlns:a16="http://schemas.microsoft.com/office/drawing/2014/main" id="{65D883FA-14A6-5949-92E5-D02625745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8" r="8765"/>
          <a:stretch/>
        </p:blipFill>
        <p:spPr>
          <a:xfrm>
            <a:off x="1559495" y="4180043"/>
            <a:ext cx="3663115" cy="2155669"/>
          </a:xfrm>
          <a:prstGeom prst="rect">
            <a:avLst/>
          </a:prstGeom>
        </p:spPr>
      </p:pic>
      <p:pic>
        <p:nvPicPr>
          <p:cNvPr id="9" name="內容版面配置區 4">
            <a:extLst>
              <a:ext uri="{FF2B5EF4-FFF2-40B4-BE49-F238E27FC236}">
                <a16:creationId xmlns:a16="http://schemas.microsoft.com/office/drawing/2014/main" id="{7765020B-5AE7-A94A-8F72-06466143E94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022" y="2107628"/>
            <a:ext cx="2750958" cy="178744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15">
            <a:extLst>
              <a:ext uri="{FF2B5EF4-FFF2-40B4-BE49-F238E27FC236}">
                <a16:creationId xmlns:a16="http://schemas.microsoft.com/office/drawing/2014/main" id="{A6342FAA-F62B-F348-972E-491B8BC4C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153" y="1818875"/>
            <a:ext cx="3514826" cy="11780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圖片 9">
            <a:extLst>
              <a:ext uri="{FF2B5EF4-FFF2-40B4-BE49-F238E27FC236}">
                <a16:creationId xmlns:a16="http://schemas.microsoft.com/office/drawing/2014/main" id="{5305DDF4-E8F4-324A-82D1-BBAAD2BABE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40" y="2928764"/>
            <a:ext cx="4045407" cy="1631687"/>
          </a:xfrm>
          <a:prstGeom prst="rect">
            <a:avLst/>
          </a:prstGeom>
        </p:spPr>
      </p:pic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9BE7F077-95AC-1149-82C2-4C152139CF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3753" y="4509120"/>
            <a:ext cx="3367173" cy="150636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14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A65A-7DF0-7744-AEA0-091A5B13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Daily Activity Monitoring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E8CC3-E41E-B04B-ACBB-484072B20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Fine-grained Activity Recognition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B4775-2765-5747-9258-D41AD6C50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BDF8A-2833-4F47-B3CF-4D98AFD555D3}" type="slidenum">
              <a:rPr lang="en-US" altLang="zh-TW" smtClean="0"/>
              <a:pPr/>
              <a:t>7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6016E-B5D7-134F-BD02-B69C6E7A9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/>
              <a:t>April 8, 2020 | Kai-Chun Liu, Bio-ASP Lab | Wearable Computing for Healthcare</a:t>
            </a:r>
          </a:p>
        </p:txBody>
      </p:sp>
      <p:pic>
        <p:nvPicPr>
          <p:cNvPr id="7" name="圖片 5">
            <a:extLst>
              <a:ext uri="{FF2B5EF4-FFF2-40B4-BE49-F238E27FC236}">
                <a16:creationId xmlns:a16="http://schemas.microsoft.com/office/drawing/2014/main" id="{C7D7BA3C-CB55-134D-B27B-018E3EA53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25" y="3635049"/>
            <a:ext cx="5219905" cy="2504419"/>
          </a:xfrm>
          <a:prstGeom prst="rect">
            <a:avLst/>
          </a:prstGeom>
        </p:spPr>
      </p:pic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38200FE2-0EE3-0C44-8B37-7C3A9EC5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632" y="2238654"/>
            <a:ext cx="5083073" cy="572612"/>
          </a:xfrm>
          <a:prstGeom prst="rect">
            <a:avLst/>
          </a:prstGeom>
        </p:spPr>
      </p:pic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id="{251A91F4-133F-7C41-889D-5CC7A82C19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4"/>
          <a:stretch/>
        </p:blipFill>
        <p:spPr>
          <a:xfrm>
            <a:off x="8853709" y="4455510"/>
            <a:ext cx="2520582" cy="1383241"/>
          </a:xfrm>
          <a:prstGeom prst="rect">
            <a:avLst/>
          </a:prstGeom>
        </p:spPr>
      </p:pic>
      <p:pic>
        <p:nvPicPr>
          <p:cNvPr id="10" name="圖片 6">
            <a:extLst>
              <a:ext uri="{FF2B5EF4-FFF2-40B4-BE49-F238E27FC236}">
                <a16:creationId xmlns:a16="http://schemas.microsoft.com/office/drawing/2014/main" id="{CC010BD5-7CAA-5D4D-82DF-DB8FA5D99B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11"/>
          <a:stretch/>
        </p:blipFill>
        <p:spPr>
          <a:xfrm>
            <a:off x="6168008" y="4456326"/>
            <a:ext cx="2685701" cy="1382728"/>
          </a:xfrm>
          <a:prstGeom prst="rect">
            <a:avLst/>
          </a:prstGeom>
        </p:spPr>
      </p:pic>
      <p:pic>
        <p:nvPicPr>
          <p:cNvPr id="11" name="圖片 5" descr="E:\Google 雲端硬碟\投稿\sensors2015\CleaningTasks.png">
            <a:extLst>
              <a:ext uri="{FF2B5EF4-FFF2-40B4-BE49-F238E27FC236}">
                <a16:creationId xmlns:a16="http://schemas.microsoft.com/office/drawing/2014/main" id="{054175C6-70F9-9646-841E-E6546AAA2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952" y="2997371"/>
            <a:ext cx="3888432" cy="155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5">
            <a:extLst>
              <a:ext uri="{FF2B5EF4-FFF2-40B4-BE49-F238E27FC236}">
                <a16:creationId xmlns:a16="http://schemas.microsoft.com/office/drawing/2014/main" id="{2D0D449B-CA5C-2D48-88F7-8B0A6F5CA8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03" y="2204864"/>
            <a:ext cx="5056493" cy="1486332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C9471F-BD9D-7749-A78C-B899F02E8B6B}"/>
              </a:ext>
            </a:extLst>
          </p:cNvPr>
          <p:cNvSpPr txBox="1"/>
          <p:nvPr/>
        </p:nvSpPr>
        <p:spPr>
          <a:xfrm>
            <a:off x="609689" y="1823954"/>
            <a:ext cx="546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Transitional Activity Recognition (Liu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73DF6-1FC5-B042-B1E7-0FF837AD55D3}"/>
              </a:ext>
            </a:extLst>
          </p:cNvPr>
          <p:cNvSpPr txBox="1"/>
          <p:nvPr/>
        </p:nvSpPr>
        <p:spPr>
          <a:xfrm>
            <a:off x="6528410" y="1823954"/>
            <a:ext cx="454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Segmentation (Liu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2018)</a:t>
            </a:r>
          </a:p>
        </p:txBody>
      </p:sp>
    </p:spTree>
    <p:extLst>
      <p:ext uri="{BB962C8B-B14F-4D97-AF65-F5344CB8AC3E}">
        <p14:creationId xmlns:p14="http://schemas.microsoft.com/office/powerpoint/2010/main" val="380984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634C-6E07-FC44-BBF7-A96F11FA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6F43C-7B2E-9049-9CFF-8BE4EC8B71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BDF8A-2833-4F47-B3CF-4D98AFD555D3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8945B-BBBF-EC4A-A9B5-F3970C1F8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/>
              <a:t>April 8, 2020 | Kai-Chun Liu, Bio-ASP Lab | Wearable Computing for Healthcare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2020D3-6280-9D42-B562-0A02599B3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78" y="1363624"/>
            <a:ext cx="10326098" cy="5045113"/>
          </a:xfrm>
        </p:spPr>
        <p:txBody>
          <a:bodyPr anchor="ctr"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4400" dirty="0"/>
              <a:t>Thank You!</a:t>
            </a:r>
          </a:p>
          <a:p>
            <a:pPr marL="0" indent="0"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b="1" i="1" dirty="0"/>
              <a:t>Kai-Chun Liu </a:t>
            </a:r>
            <a:r>
              <a:rPr lang="en-US" sz="2000" dirty="0"/>
              <a:t>Ph. 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E-mail: </a:t>
            </a:r>
            <a:r>
              <a:rPr lang="en-US" sz="1800" b="1" dirty="0">
                <a:solidFill>
                  <a:srgbClr val="FF93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t22302856@citi.sinica.edu.tw</a:t>
            </a:r>
            <a:r>
              <a:rPr lang="en-US" sz="1800" b="1" dirty="0">
                <a:solidFill>
                  <a:srgbClr val="FF9300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Bio-Audio Signal Processing </a:t>
            </a:r>
            <a:r>
              <a:rPr lang="en-US" sz="1600" i="1" dirty="0"/>
              <a:t>(Bio-ASP</a:t>
            </a:r>
            <a:r>
              <a:rPr lang="en-US" sz="1600" dirty="0"/>
              <a:t>) Lab,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Research Center for Information Technology Innovation (</a:t>
            </a:r>
            <a:r>
              <a:rPr lang="en-US" sz="1600" i="1" dirty="0"/>
              <a:t>CITI</a:t>
            </a:r>
            <a:r>
              <a:rPr lang="en-US" sz="16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Academia </a:t>
            </a:r>
            <a:r>
              <a:rPr lang="en-US" sz="1600" dirty="0" err="1"/>
              <a:t>Sinica</a:t>
            </a:r>
            <a:r>
              <a:rPr lang="en-US" sz="16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(Lab Director</a:t>
            </a:r>
            <a:r>
              <a:rPr lang="en-US" sz="1600" i="1" dirty="0"/>
              <a:t>: Dr. Tsao Yu</a:t>
            </a:r>
            <a:r>
              <a:rPr lang="en-US" sz="16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13815-3842-6044-B084-7A1CDC22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146" y="4222842"/>
            <a:ext cx="1080120" cy="1080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64E08-E6B6-A04F-AA4F-1B09EB6C6A65}"/>
              </a:ext>
            </a:extLst>
          </p:cNvPr>
          <p:cNvSpPr txBox="1"/>
          <p:nvPr/>
        </p:nvSpPr>
        <p:spPr>
          <a:xfrm>
            <a:off x="6890098" y="52952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Contact Inform.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5C243-B185-6A43-BB6E-C4551BD7C63F}"/>
              </a:ext>
            </a:extLst>
          </p:cNvPr>
          <p:cNvSpPr txBox="1"/>
          <p:nvPr/>
        </p:nvSpPr>
        <p:spPr>
          <a:xfrm>
            <a:off x="8978953" y="52952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Lab Inform.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6C564C-7D3F-C04C-9EFD-38E00C39F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061" y="421529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"/>
    </mc:Choice>
    <mc:Fallback xmlns="">
      <p:transition spd="slow" advTm="2176"/>
    </mc:Fallback>
  </mc:AlternateContent>
</p:sld>
</file>

<file path=ppt/theme/theme1.xml><?xml version="1.0" encoding="utf-8"?>
<a:theme xmlns:a="http://schemas.openxmlformats.org/drawingml/2006/main" name="1_template-2(靜態)">
  <a:themeElements>
    <a:clrScheme name="1_template-2(靜態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template-2(靜態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21343</TotalTime>
  <Words>278</Words>
  <Application>Microsoft Macintosh PowerPoint</Application>
  <PresentationFormat>Widescreen</PresentationFormat>
  <Paragraphs>48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新細明體</vt:lpstr>
      <vt:lpstr>Apple Chancery</vt:lpstr>
      <vt:lpstr>Arial</vt:lpstr>
      <vt:lpstr>Times New Roman</vt:lpstr>
      <vt:lpstr>Wingdings</vt:lpstr>
      <vt:lpstr>1_template-2(靜態)</vt:lpstr>
      <vt:lpstr>PowerPoint Presentation</vt:lpstr>
      <vt:lpstr>Introduction</vt:lpstr>
      <vt:lpstr>Fall Detection</vt:lpstr>
      <vt:lpstr>Fall Detection</vt:lpstr>
      <vt:lpstr>Rehabilitation Exercise Assessment for Knee Osteoarthritis</vt:lpstr>
      <vt:lpstr>Outcome Measurement for Perioperative Total Knee Arthroplasty</vt:lpstr>
      <vt:lpstr>Long-term Daily Activity Monitoring </vt:lpstr>
      <vt:lpstr>PowerPoint Presentation</vt:lpstr>
    </vt:vector>
  </TitlesOfParts>
  <Company>no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ingrid</dc:creator>
  <cp:lastModifiedBy>Microsoft Office User</cp:lastModifiedBy>
  <cp:revision>601</cp:revision>
  <dcterms:created xsi:type="dcterms:W3CDTF">2005-05-05T03:55:43Z</dcterms:created>
  <dcterms:modified xsi:type="dcterms:W3CDTF">2020-07-06T02:34:05Z</dcterms:modified>
</cp:coreProperties>
</file>